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5143500" cx="9144000"/>
  <p:notesSz cx="6858000" cy="9144000"/>
  <p:embeddedFontLst>
    <p:embeddedFont>
      <p:font typeface="Roboto"/>
      <p:regular r:id="rId23"/>
      <p:bold r:id="rId24"/>
      <p:italic r:id="rId25"/>
      <p:boldItalic r:id="rId26"/>
    </p:embeddedFont>
    <p:embeddedFont>
      <p:font typeface="Satisfy"/>
      <p:regular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7" Type="http://schemas.openxmlformats.org/officeDocument/2006/relationships/font" Target="fonts/Satisf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2" name="Google Shape;12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0" name="Google Shape;13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7" name="Google Shape;1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0" name="Google Shape;160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7" name="Google Shape;167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89a7a3db1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89a7a3db1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8" name="Google Shape;7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0" name="Google Shape;10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6" name="Google Shape;10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3" name="Google Shape;11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9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ww.youtube.com/watch?v=PmIKrzDvJHs" TargetMode="External"/><Relationship Id="rId4" Type="http://schemas.openxmlformats.org/officeDocument/2006/relationships/image" Target="../media/image2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png"/><Relationship Id="rId4" Type="http://schemas.openxmlformats.org/officeDocument/2006/relationships/hyperlink" Target="mailto:taiteamer@gmail.com" TargetMode="External"/><Relationship Id="rId5" Type="http://schemas.openxmlformats.org/officeDocument/2006/relationships/image" Target="../media/image2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hyperlink" Target="mailto:taiteamer@gmail.com" TargetMode="External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jpg"/><Relationship Id="rId4" Type="http://schemas.openxmlformats.org/officeDocument/2006/relationships/image" Target="../media/image1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mailto:taiteamer@gmail.com" TargetMode="External"/><Relationship Id="rId4" Type="http://schemas.openxmlformats.org/officeDocument/2006/relationships/image" Target="../media/image8.jpg"/><Relationship Id="rId5" Type="http://schemas.openxmlformats.org/officeDocument/2006/relationships/image" Target="../media/image1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11700" y="274875"/>
            <a:ext cx="8520600" cy="1377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Glance at </a:t>
            </a:r>
            <a:r>
              <a:rPr b="0" i="0" lang="en" sz="35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with</a:t>
            </a: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35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400"/>
              <a:buFont typeface="Arial"/>
              <a:buNone/>
            </a:pPr>
            <a:r>
              <a:rPr lang="en" sz="3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Spotlight Dance NOLA </a:t>
            </a:r>
            <a:endParaRPr b="0" i="0" sz="13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381575" y="1460025"/>
            <a:ext cx="8520600" cy="10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en" sz="3600" u="none" cap="none" strike="noStrike">
                <a:solidFill>
                  <a:srgbClr val="9900FF"/>
                </a:solidFill>
                <a:latin typeface="Satisfy"/>
                <a:ea typeface="Satisfy"/>
                <a:cs typeface="Satisfy"/>
                <a:sym typeface="Satisfy"/>
              </a:rPr>
              <a:t>An Introduction and Exploration of  Movement</a:t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974375" y="1942800"/>
            <a:ext cx="7335000" cy="130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600"/>
              <a:buFont typeface="Arial"/>
              <a:buNone/>
            </a:pPr>
            <a:r>
              <a:rPr lang="en" sz="4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101</a:t>
            </a:r>
            <a:endParaRPr b="0" i="0" sz="49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MC Spring Dance Concert" id="57" name="Google Shape;57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0488" y="2902300"/>
            <a:ext cx="7283026" cy="18301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916007" y="2983139"/>
            <a:ext cx="2654700" cy="196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3000"/>
              </a:spcAft>
              <a:buNone/>
            </a:pPr>
            <a:r>
              <a:t/>
            </a:r>
            <a:endParaRPr/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58550" y="96925"/>
            <a:ext cx="1273750" cy="127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rPr lang="en" sz="117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Warm Up</a:t>
            </a:r>
            <a:endParaRPr sz="117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125" name="Google Shape;125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87552" y="1961224"/>
            <a:ext cx="2311926" cy="3088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/>
          <p:nvPr/>
        </p:nvSpPr>
        <p:spPr>
          <a:xfrm>
            <a:off x="3242650" y="3310875"/>
            <a:ext cx="3144900" cy="16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Font typeface="Arial"/>
              <a:buNone/>
            </a:pPr>
            <a:r>
              <a:rPr b="0" i="0" lang="en" sz="120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101</a:t>
            </a:r>
            <a:endParaRPr b="0" i="0" sz="123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1200" y="145775"/>
            <a:ext cx="1815450" cy="181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3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Why is warming up for a dance class important?</a:t>
            </a:r>
            <a:endParaRPr sz="49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33" name="Google Shape;133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152400" marR="228600" rtl="0" algn="l">
              <a:lnSpc>
                <a:spcPct val="137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3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The Benefits of </a:t>
            </a:r>
            <a:r>
              <a:rPr b="1" lang="en" sz="23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</a:t>
            </a:r>
            <a:r>
              <a:rPr lang="en" sz="23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Warm-ups</a:t>
            </a:r>
            <a:endParaRPr sz="2300" u="sng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Ups</a:t>
            </a:r>
            <a:r>
              <a:rPr lang="en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are </a:t>
            </a:r>
            <a:r>
              <a:rPr b="1" lang="en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important</a:t>
            </a:r>
            <a:r>
              <a:rPr lang="en" sz="23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because they prepare the body for the physical exertion you'll be partaking in later. ... Warm-ups help raise your internal body temperature and will help increase your heart rate and blood flow to the muscles so you can perform better.</a:t>
            </a:r>
            <a:endParaRPr sz="23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29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34" name="Google Shape;13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30899" y="3613374"/>
            <a:ext cx="1419525" cy="14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9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What should a dance warm up include?</a:t>
            </a:r>
            <a:endParaRPr sz="39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152400" marR="152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 should include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exercises for ankles, knees, hips, spine, shoulders, elbows and wrists with 6-8 repetitions of each exercise. By the end of the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 up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feel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relaxed and ready to start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dancing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Professional Performers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should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conduct a </a:t>
            </a:r>
            <a:r>
              <a:rPr b="1"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</a:t>
            </a:r>
            <a:r>
              <a:rPr lang="en" sz="24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which lasts for a minimum of 30-40 minutes each time.</a:t>
            </a: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3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0225" y="4000500"/>
            <a:ext cx="1013950" cy="1013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311700" y="571500"/>
            <a:ext cx="7597200" cy="4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152400" rtl="0" algn="l">
              <a:lnSpc>
                <a:spcPct val="137500"/>
              </a:lnSpc>
              <a:spcBef>
                <a:spcPts val="0"/>
              </a:spcBef>
              <a:spcAft>
                <a:spcPts val="2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The Best Ways to Warm Up Before Dance Class</a:t>
            </a:r>
            <a:endParaRPr sz="44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311700" y="1152475"/>
            <a:ext cx="4859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Brisk walking.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Jumping jacks or small jumps in place.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Light jogging, marching, prancing, skipping (around the room or in place)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omic Sans MS"/>
              <a:buAutoNum type="arabicPeriod"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Lunges across the floor or a large Charleston step.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"/>
              <a:buAutoNum type="arabicPeriod"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Push </a:t>
            </a:r>
            <a:r>
              <a:rPr b="1"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Ups</a:t>
            </a: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20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342900" rtl="0" algn="l">
              <a:lnSpc>
                <a:spcPct val="115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600">
              <a:solidFill>
                <a:srgbClr val="22222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15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200"/>
          </a:p>
        </p:txBody>
      </p:sp>
      <p:pic>
        <p:nvPicPr>
          <p:cNvPr id="148" name="Google Shape;148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23800" y="1170125"/>
            <a:ext cx="3667800" cy="366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825" y="95950"/>
            <a:ext cx="921775" cy="92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4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What are the 3 stages of a warm up in dance?</a:t>
            </a:r>
            <a:endParaRPr sz="50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1271900"/>
            <a:ext cx="4692000" cy="32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2400" marR="381000" rtl="0" algn="l">
              <a:lnSpc>
                <a:spcPct val="15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1: Loosening joints. The first step of </a:t>
            </a:r>
            <a:r>
              <a:rPr b="1"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warming up</a:t>
            </a: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is to mobilise your joints. ...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Comic Sans MS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2: Stretching muscles. These are dynamic stretches, keeping a constant movement. </a:t>
            </a:r>
            <a:endParaRPr sz="19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49250" lvl="0" marL="800100" marR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Font typeface="Roboto"/>
              <a:buChar char="●"/>
            </a:pP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Step </a:t>
            </a:r>
            <a:r>
              <a:rPr b="1"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r>
            <a:r>
              <a:rPr lang="en" sz="19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Pumping your heart.</a:t>
            </a:r>
            <a:r>
              <a:rPr lang="en" sz="1900">
                <a:solidFill>
                  <a:srgbClr val="FFFFFF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900">
              <a:solidFill>
                <a:srgbClr val="FFFFFF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800"/>
              </a:spcBef>
              <a:spcAft>
                <a:spcPts val="1600"/>
              </a:spcAft>
              <a:buSzPts val="1800"/>
              <a:buNone/>
            </a:pPr>
            <a:r>
              <a:t/>
            </a:r>
            <a:endParaRPr sz="1200"/>
          </a:p>
        </p:txBody>
      </p:sp>
      <p:pic>
        <p:nvPicPr>
          <p:cNvPr id="156" name="Google Shape;15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63950" y="1185200"/>
            <a:ext cx="3271200" cy="249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18749" y="3847449"/>
            <a:ext cx="1186974" cy="1186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52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Watch &amp; Learn</a:t>
            </a:r>
            <a:r>
              <a:rPr lang="en" sz="5200">
                <a:solidFill>
                  <a:srgbClr val="00FFFF"/>
                </a:solidFill>
                <a:latin typeface="Satisfy"/>
                <a:ea typeface="Satisfy"/>
                <a:cs typeface="Satisfy"/>
                <a:sym typeface="Satisfy"/>
              </a:rPr>
              <a:t> </a:t>
            </a:r>
            <a:endParaRPr sz="5200">
              <a:solidFill>
                <a:srgbClr val="00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311700" y="1523475"/>
            <a:ext cx="8520600" cy="30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" sz="2800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https://www.youtube.com/watch?v=PmIKrzDvJHs</a:t>
            </a:r>
            <a:endParaRPr sz="28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sz="2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800"/>
              <a:buNone/>
            </a:pPr>
            <a:r>
              <a:rPr lang="en" sz="2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Warmups  &amp; Stretches @MissAuti </a:t>
            </a:r>
            <a:endParaRPr sz="2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64" name="Google Shape;164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4624" y="177675"/>
            <a:ext cx="1345800" cy="134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61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Create your own Warm Up</a:t>
            </a:r>
            <a:r>
              <a:rPr lang="en" sz="5600">
                <a:solidFill>
                  <a:srgbClr val="00FFFF"/>
                </a:solidFill>
                <a:latin typeface="Satisfy"/>
                <a:ea typeface="Satisfy"/>
                <a:cs typeface="Satisfy"/>
                <a:sym typeface="Satisfy"/>
              </a:rPr>
              <a:t> </a:t>
            </a:r>
            <a:endParaRPr sz="5600">
              <a:solidFill>
                <a:srgbClr val="00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170" name="Google Shape;170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14500" y="2495650"/>
            <a:ext cx="5465149" cy="237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8"/>
          <p:cNvSpPr txBox="1"/>
          <p:nvPr/>
        </p:nvSpPr>
        <p:spPr>
          <a:xfrm>
            <a:off x="1263600" y="1428350"/>
            <a:ext cx="64674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Create your own warm up and in  a Spotlight Dance NOLA or black shirt and black leggings film yourself talking through and executing a 1-2 minute warm up and email it to </a:t>
            </a:r>
            <a:r>
              <a:rPr lang="en" sz="15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4"/>
              </a:rPr>
              <a:t>taiteamer@gmail.com</a:t>
            </a:r>
            <a:r>
              <a:rPr lang="en" sz="15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the subject virtual session 1_your name </a:t>
            </a:r>
            <a:endParaRPr sz="15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2" name="Google Shape;17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70150" y="3803438"/>
            <a:ext cx="1066126" cy="1066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All Done!</a:t>
            </a:r>
            <a:endParaRPr sz="43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311700" y="1401475"/>
            <a:ext cx="8520600" cy="31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Please compile your email to </a:t>
            </a:r>
            <a:r>
              <a:rPr lang="en" u="sng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taiteamer@gmail.com</a:t>
            </a:r>
            <a:r>
              <a:rPr lang="en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include both videos and your word document attached with the subject virtual lesson 1_your name </a:t>
            </a:r>
            <a:endParaRPr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800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See You In the Spotlight </a:t>
            </a:r>
            <a:endParaRPr sz="6800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179" name="Google Shape;179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8524" y="164487"/>
            <a:ext cx="1133776" cy="1133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/>
        </p:nvSpPr>
        <p:spPr>
          <a:xfrm>
            <a:off x="311700" y="744575"/>
            <a:ext cx="85206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0" i="0" lang="en" sz="6100" u="none" cap="none" strike="noStrik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Student Expectations</a:t>
            </a:r>
            <a:endParaRPr b="0" i="0" sz="6100" u="none" cap="none" strike="noStrike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11700" y="1299850"/>
            <a:ext cx="3525000" cy="3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When we cannot physically meet in the studio, you will more than likely receive virtual packages to work on independently.</a:t>
            </a:r>
            <a:endParaRPr sz="1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Follow the prompts precisely.</a:t>
            </a:r>
            <a:endParaRPr sz="180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responsible.</a:t>
            </a:r>
            <a:endParaRPr b="0" i="0" sz="18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your best work.</a:t>
            </a:r>
            <a:endParaRPr b="0" i="0" sz="18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82900" y="1371513"/>
            <a:ext cx="3731454" cy="240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08200" y="3725550"/>
            <a:ext cx="1307324" cy="1307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311700" y="744575"/>
            <a:ext cx="8520600" cy="1170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100"/>
              <a:buFont typeface="Arial"/>
              <a:buNone/>
            </a:pPr>
            <a:r>
              <a:rPr b="0" i="0" lang="en" sz="6100" u="none" cap="none" strike="noStrike">
                <a:solidFill>
                  <a:srgbClr val="00FFFF"/>
                </a:solidFill>
                <a:latin typeface="Satisfy"/>
                <a:ea typeface="Satisfy"/>
                <a:cs typeface="Satisfy"/>
                <a:sym typeface="Satisfy"/>
              </a:rPr>
              <a:t>Dancer Expectations</a:t>
            </a:r>
            <a:endParaRPr b="0" i="0" sz="6100" u="none" cap="none" strike="noStrike">
              <a:solidFill>
                <a:srgbClr val="00FF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</a:pPr>
            <a:r>
              <a:t/>
            </a:r>
            <a:endParaRPr b="0" i="0" sz="5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11700" y="1299850"/>
            <a:ext cx="4552200" cy="3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All black active wear.</a:t>
            </a:r>
            <a:endParaRPr b="0" i="0" sz="18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Room to move. </a:t>
            </a:r>
            <a:endParaRPr b="0" i="0" sz="18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100% effort.</a:t>
            </a:r>
            <a:endParaRPr b="0" i="0" sz="18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Energetic.</a:t>
            </a:r>
            <a:endParaRPr b="0" i="0" sz="18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Open to learning new things.</a:t>
            </a:r>
            <a:endParaRPr b="0" i="0" sz="1800" u="none" cap="none" strike="noStrike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Unafraid to make mistakes.</a:t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19325" y="1099525"/>
            <a:ext cx="3847050" cy="247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66375" y="3493500"/>
            <a:ext cx="1520951" cy="1520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" sz="3700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Dancer Etiquette</a:t>
            </a:r>
            <a:endParaRPr sz="5400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Distraction-free jewelry</a:t>
            </a: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 Hanging jewelry is potentially dangerous to you and others.</a:t>
            </a:r>
            <a:endParaRPr b="1" sz="135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Listen while the dance teacher is talking. If possible, find a distraction-free area with little noise. </a:t>
            </a:r>
            <a:endParaRPr b="1" sz="135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Stow away the cell phone. Turn off—don’t just silence—your cell phone. Putting it on vibrate can still make distracting noise.</a:t>
            </a:r>
            <a:endParaRPr b="1" sz="135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Try your best. If you make the mistake of taking a dance class that’s above your skill level, never walk out of a class or sit down in frustration—hang in there and try your best, no one will fault you for that.</a:t>
            </a:r>
            <a:endParaRPr b="1" sz="1350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432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1350"/>
              <a:buFont typeface="Comic Sans MS"/>
              <a:buAutoNum type="arabicPeriod"/>
            </a:pPr>
            <a:r>
              <a:rPr b="1" lang="en" sz="135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Be energetic and practice as if you were in the studio space. </a:t>
            </a:r>
            <a:endParaRPr/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5249" y="221249"/>
            <a:ext cx="1198300" cy="1198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311700" y="333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Name Game -</a:t>
            </a:r>
            <a:r>
              <a:rPr b="0" i="0" lang="en" sz="2800" u="none" cap="none" strike="noStrike">
                <a:solidFill>
                  <a:srgbClr val="FF00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410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Shape Sequence</a:t>
            </a:r>
            <a:endParaRPr b="0" i="0" sz="4100" u="none" cap="none" strike="noStrike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/>
        </p:nvSpPr>
        <p:spPr>
          <a:xfrm>
            <a:off x="5115550" y="1152475"/>
            <a:ext cx="37167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How do you spell your name?</a:t>
            </a:r>
            <a:endParaRPr b="1" i="0" sz="1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Pick a movement or shape that represents each letter in your name and create a dance.</a:t>
            </a:r>
            <a:endParaRPr b="1" i="0" sz="1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" sz="15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Take </a:t>
            </a:r>
            <a:r>
              <a:rPr b="1" lang="en" sz="1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</a:t>
            </a:r>
            <a:r>
              <a:rPr b="1" i="0" lang="en" sz="15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minute of think time and </a:t>
            </a:r>
            <a:r>
              <a:rPr b="1" lang="en" sz="1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a spotlight dance nola or all black shirt and black leggings, film yourself performing your choreography that spells your name! Email it to Miss Tai before Wednesday </a:t>
            </a:r>
            <a:r>
              <a:rPr b="1" lang="en" sz="1500" u="sng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  <a:hlinkClick r:id="rId3"/>
              </a:rPr>
              <a:t>taiteamer@gmail.com</a:t>
            </a:r>
            <a:r>
              <a:rPr b="1" lang="en" sz="15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 the subject “name game_your name”</a:t>
            </a:r>
            <a:endParaRPr b="1" i="0" sz="15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Let's Dance - 80s 90s Hits" id="89" name="Google Shape;89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0550" y="1501825"/>
            <a:ext cx="3338400" cy="33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5275" y="130450"/>
            <a:ext cx="1022026" cy="102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423525" y="1601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700"/>
              <a:buFont typeface="Arial"/>
              <a:buNone/>
            </a:pPr>
            <a:r>
              <a:rPr b="0" i="0" lang="en" sz="47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Now</a:t>
            </a:r>
            <a:endParaRPr b="0" i="0" sz="47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96" name="Google Shape;96;p18"/>
          <p:cNvSpPr txBox="1"/>
          <p:nvPr/>
        </p:nvSpPr>
        <p:spPr>
          <a:xfrm>
            <a:off x="311700" y="1082600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Why d</a:t>
            </a:r>
            <a:r>
              <a:rPr lang="en" sz="48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</a:t>
            </a:r>
            <a:r>
              <a:rPr b="0" i="0" lang="en" sz="4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you </a:t>
            </a:r>
            <a:r>
              <a:rPr b="0" i="0" lang="en" sz="620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dance ?</a:t>
            </a:r>
            <a:endParaRPr b="0" i="0" sz="4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a word document, answer the question “why you dance”</a:t>
            </a:r>
            <a:endParaRPr i="0" sz="48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59575" y="267800"/>
            <a:ext cx="1772724" cy="177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/>
          <p:nvPr/>
        </p:nvSpPr>
        <p:spPr>
          <a:xfrm>
            <a:off x="311700" y="101272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en" sz="48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What is </a:t>
            </a:r>
            <a:r>
              <a:rPr b="0" i="0" lang="en" sz="620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dance ?</a:t>
            </a:r>
            <a:endParaRPr b="0" i="0" sz="4800" u="none" cap="none" strike="noStrike">
              <a:solidFill>
                <a:srgbClr val="FF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" sz="48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word document, answer the question “what is dance” in your own words.</a:t>
            </a:r>
            <a:endParaRPr b="0" i="0" sz="4800" u="none" cap="none" strike="noStrike">
              <a:solidFill>
                <a:srgbClr val="9900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4349" y="368724"/>
            <a:ext cx="1456401" cy="1456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227825" y="207400"/>
            <a:ext cx="8520600" cy="109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400"/>
              <a:buFont typeface="Arial"/>
              <a:buNone/>
            </a:pPr>
            <a:r>
              <a:rPr b="0" i="0" lang="en" sz="640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Dance</a:t>
            </a:r>
            <a:endParaRPr b="0" i="0" sz="6400" u="none" cap="none" strike="noStrike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09" name="Google Shape;109;p20"/>
          <p:cNvSpPr txBox="1"/>
          <p:nvPr/>
        </p:nvSpPr>
        <p:spPr>
          <a:xfrm>
            <a:off x="311700" y="1572950"/>
            <a:ext cx="8520600" cy="303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Dance is a performing art form consisting of purposefully selected </a:t>
            </a:r>
            <a:r>
              <a:rPr b="0" i="0" lang="en" sz="275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sequences</a:t>
            </a: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of human movement. This movement has </a:t>
            </a:r>
            <a:r>
              <a:rPr b="0" i="0" lang="en" sz="275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aesthetic</a:t>
            </a:r>
            <a:r>
              <a:rPr b="0" i="0" lang="en" sz="2750" u="none" cap="none" strike="noStrik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 </a:t>
            </a: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</a:t>
            </a:r>
            <a:r>
              <a:rPr b="0" i="0" lang="en" sz="275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symbolic value</a:t>
            </a: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, and is acknowledged as dance by </a:t>
            </a:r>
            <a:r>
              <a:rPr b="0" i="0" lang="en" sz="2750" u="none" cap="none" strike="noStrik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performers</a:t>
            </a: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and </a:t>
            </a:r>
            <a:r>
              <a:rPr b="0" i="0" lang="en" sz="2750" u="none" cap="none" strike="noStrik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o</a:t>
            </a:r>
            <a:r>
              <a:rPr b="0" i="0" lang="en" sz="275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bservers</a:t>
            </a:r>
            <a:r>
              <a:rPr b="0" i="0" lang="en" sz="275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within a particular </a:t>
            </a:r>
            <a:r>
              <a:rPr b="0" i="0" lang="en" sz="275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culture</a:t>
            </a:r>
            <a:r>
              <a:rPr b="0" i="0" lang="en" sz="2750" u="none" cap="none" strike="noStrike">
                <a:solidFill>
                  <a:srgbClr val="FFFFFF"/>
                </a:solidFill>
                <a:latin typeface="Satisfy"/>
                <a:ea typeface="Satisfy"/>
                <a:cs typeface="Satisfy"/>
                <a:sym typeface="Satisfy"/>
              </a:rPr>
              <a:t>.</a:t>
            </a:r>
            <a:endParaRPr b="0" i="0" sz="1800" u="none" cap="none" strike="noStrike">
              <a:solidFill>
                <a:srgbClr val="FFFF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pic>
        <p:nvPicPr>
          <p:cNvPr id="110" name="Google Shape;11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6750" y="207400"/>
            <a:ext cx="1365550" cy="136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1"/>
          <p:cNvSpPr txBox="1"/>
          <p:nvPr/>
        </p:nvSpPr>
        <p:spPr>
          <a:xfrm>
            <a:off x="311700" y="41707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" sz="2800" u="none" cap="none" strike="noStrike">
                <a:solidFill>
                  <a:srgbClr val="FF00FF"/>
                </a:solidFill>
                <a:latin typeface="Satisfy"/>
                <a:ea typeface="Satisfy"/>
                <a:cs typeface="Satisfy"/>
                <a:sym typeface="Satisfy"/>
              </a:rPr>
              <a:t>Match the correct terms with the definitions</a:t>
            </a:r>
            <a:endParaRPr b="0" i="0" sz="2800" u="none" cap="none" strike="noStrike">
              <a:solidFill>
                <a:srgbClr val="FF00FF"/>
              </a:solidFill>
              <a:latin typeface="Satisfy"/>
              <a:ea typeface="Satisfy"/>
              <a:cs typeface="Satisfy"/>
              <a:sym typeface="Satisfy"/>
            </a:endParaRPr>
          </a:p>
        </p:txBody>
      </p:sp>
      <p:sp>
        <p:nvSpPr>
          <p:cNvPr id="116" name="Google Shape;116;p21"/>
          <p:cNvSpPr txBox="1"/>
          <p:nvPr/>
        </p:nvSpPr>
        <p:spPr>
          <a:xfrm>
            <a:off x="311700" y="2171125"/>
            <a:ext cx="2749200" cy="26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Observers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Symbolic Value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Sequence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Aesthetic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Culture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000"/>
              <a:buFont typeface="Comic Sans MS"/>
              <a:buAutoNum type="arabicPeriod"/>
            </a:pPr>
            <a:r>
              <a:rPr b="0" i="0" lang="en" sz="2000" u="none" cap="none" strike="noStrik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Performers</a:t>
            </a:r>
            <a:endParaRPr b="0" i="0" sz="2000" u="none" cap="none" strike="noStrike">
              <a:solidFill>
                <a:srgbClr val="FF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7" name="Google Shape;117;p21"/>
          <p:cNvSpPr txBox="1"/>
          <p:nvPr/>
        </p:nvSpPr>
        <p:spPr>
          <a:xfrm>
            <a:off x="3060900" y="2056625"/>
            <a:ext cx="5912400" cy="25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things following one after the other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concerned with beauty or the appreciation of beauty 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signifies the immaterial value attributed to an object or an idea, communicates its meaning.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person who entertains an audience 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person who watches or notices something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omic Sans MS"/>
              <a:buAutoNum type="alphaLcPeriod"/>
            </a:pPr>
            <a:r>
              <a:rPr b="0" i="0" lang="en" sz="1400" u="none" cap="none" strike="noStrike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manifestations of human intellectual achievement regarded collectively; the customs, arts, social institutions, and achievements of a particular nation, people, or other social group.</a:t>
            </a:r>
            <a:endParaRPr b="0" i="0" sz="1400" u="none" cap="none" strike="noStrike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470975" y="1137250"/>
            <a:ext cx="6616800" cy="7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" sz="200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On your word document, match the term with the correct definition. For example: 1. “1 E”</a:t>
            </a:r>
            <a:endParaRPr sz="2000">
              <a:solidFill>
                <a:srgbClr val="9900FF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302150" y="379000"/>
            <a:ext cx="1530149" cy="153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